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3" r:id="rId3"/>
    <p:sldId id="258" r:id="rId4"/>
    <p:sldId id="257" r:id="rId5"/>
    <p:sldId id="260" r:id="rId6"/>
    <p:sldId id="259" r:id="rId7"/>
    <p:sldId id="261" r:id="rId8"/>
    <p:sldId id="262" r:id="rId9"/>
    <p:sldId id="264" r:id="rId10"/>
    <p:sldId id="265" r:id="rId11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 snapToGrid="0">
      <p:cViewPr>
        <p:scale>
          <a:sx n="91" d="100"/>
          <a:sy n="91" d="100"/>
        </p:scale>
        <p:origin x="1350" y="570"/>
      </p:cViewPr>
      <p:guideLst>
        <p:guide pos="3840"/>
        <p:guide orient="horz" pos="216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D24ED7A-01D2-4D71-B1FB-7F54C664FF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968B73D-2FB2-4F49-9989-1340856189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DAD5D9D-C322-4932-A5D3-561DC1902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4A6818-B692-4D79-A30D-12CB406674B6}" type="datetimeFigureOut">
              <a:rPr lang="es-CO" smtClean="0"/>
              <a:t>26/10/2023</a:t>
            </a:fld>
            <a:endParaRPr lang="es-CO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258056F-A730-4E23-B7A8-F2F8714E4C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F98103F-790E-42F7-970A-9BAA9F8B4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608BF-450E-43A7-BAF2-943C35D7A252}" type="slidenum">
              <a:rPr lang="es-CO" smtClean="0"/>
              <a:t>‹Nº›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9804971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ACABF6-AE80-4F78-85A4-A7DE6DEBEE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5B90DC03-6CC0-413D-ABDA-B9DA4D86E6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8C6A5EA-6B1C-4126-96FF-D791D07AF0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4A6818-B692-4D79-A30D-12CB406674B6}" type="datetimeFigureOut">
              <a:rPr lang="es-CO" smtClean="0"/>
              <a:t>26/10/2023</a:t>
            </a:fld>
            <a:endParaRPr lang="es-CO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65E42AC-27B5-48D6-A6C6-8C76C710FE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0B5771E-A40B-495C-B390-068EE195F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608BF-450E-43A7-BAF2-943C35D7A252}" type="slidenum">
              <a:rPr lang="es-CO" smtClean="0"/>
              <a:t>‹Nº›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5456976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E2CB2070-85CA-4D2F-986C-95CFD9962AE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929EB77B-3A41-4895-805E-1C585F550C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4857CC8-C893-40A3-81A3-80410502B2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4A6818-B692-4D79-A30D-12CB406674B6}" type="datetimeFigureOut">
              <a:rPr lang="es-CO" smtClean="0"/>
              <a:t>26/10/2023</a:t>
            </a:fld>
            <a:endParaRPr lang="es-CO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3348989-831B-4942-9A38-699B7AC967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BC952E4-C95B-4DA6-B0CB-C565ACA86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608BF-450E-43A7-BAF2-943C35D7A252}" type="slidenum">
              <a:rPr lang="es-CO" smtClean="0"/>
              <a:t>‹Nº›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6337998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7C87B1F-7324-4FD0-B9C4-8DFC31542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8D33DA3-83D7-4F42-BEF5-13FC45B5BA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3969F7C-69E5-4D00-99C4-953100A0C6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4A6818-B692-4D79-A30D-12CB406674B6}" type="datetimeFigureOut">
              <a:rPr lang="es-CO" smtClean="0"/>
              <a:t>26/10/2023</a:t>
            </a:fld>
            <a:endParaRPr lang="es-CO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E0A2270-EA45-4610-A150-A403F5B314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FE5C598-DBBA-46B6-8B29-F5B49F43BB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608BF-450E-43A7-BAF2-943C35D7A252}" type="slidenum">
              <a:rPr lang="es-CO" smtClean="0"/>
              <a:t>‹Nº›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7682713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274A02-1FEF-4C5E-8E62-8434A4D70C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7B55708-9E8E-4958-B9EB-80ACBFA223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8982EBD-2E68-477A-A84F-7E277EBEC7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4A6818-B692-4D79-A30D-12CB406674B6}" type="datetimeFigureOut">
              <a:rPr lang="es-CO" smtClean="0"/>
              <a:t>26/10/2023</a:t>
            </a:fld>
            <a:endParaRPr lang="es-CO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88D3A13-4B99-4306-BB5B-0FA2C48058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4C361BF-17B2-481C-8DDD-88EEB1975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608BF-450E-43A7-BAF2-943C35D7A252}" type="slidenum">
              <a:rPr lang="es-CO" smtClean="0"/>
              <a:t>‹Nº›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8445794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4E95E9-F2B5-4E24-82A4-4F5AA541F9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34E7830-F0A3-4D0B-BF79-04C4631ABD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99179837-A84F-464B-BD49-D702893206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24484E6-8AF9-4C8B-8747-02F4410E04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4A6818-B692-4D79-A30D-12CB406674B6}" type="datetimeFigureOut">
              <a:rPr lang="es-CO" smtClean="0"/>
              <a:t>26/10/2023</a:t>
            </a:fld>
            <a:endParaRPr lang="es-CO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E1A64C3-79FA-4A7E-9B21-3F69EB4397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1194A6A-C741-4D6A-AB20-21913D958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608BF-450E-43A7-BAF2-943C35D7A252}" type="slidenum">
              <a:rPr lang="es-CO" smtClean="0"/>
              <a:t>‹Nº›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7321873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17A2FE-4A8C-465D-8E0A-C773BEDEAF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7130EC9-AD74-40F3-9A60-9E6E36341E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1EFEDC8-7ADE-43B3-9F5B-178A900C2E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86203CC0-FCFB-4D26-B089-176B8F970B4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C73FAF0B-9BD9-410D-AB80-28C7A58E95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FA654303-B26D-46D2-AD54-05377210D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4A6818-B692-4D79-A30D-12CB406674B6}" type="datetimeFigureOut">
              <a:rPr lang="es-CO" smtClean="0"/>
              <a:t>26/10/2023</a:t>
            </a:fld>
            <a:endParaRPr lang="es-CO" dirty="0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9D79BFB0-3010-45F0-8049-4D4CBE7C3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EA400951-2AAE-46BF-83D9-8634A62F3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608BF-450E-43A7-BAF2-943C35D7A252}" type="slidenum">
              <a:rPr lang="es-CO" smtClean="0"/>
              <a:t>‹Nº›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40063663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F1F8C2C-437C-4624-9339-E899865320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F4ADC7ED-5D4D-47F6-9BFF-76EC2032A1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4A6818-B692-4D79-A30D-12CB406674B6}" type="datetimeFigureOut">
              <a:rPr lang="es-CO" smtClean="0"/>
              <a:t>26/10/2023</a:t>
            </a:fld>
            <a:endParaRPr lang="es-CO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6A819E2E-AB98-493E-9B9D-ED31866034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C2D49FF5-EC78-4093-87B2-19C4DCB90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608BF-450E-43A7-BAF2-943C35D7A252}" type="slidenum">
              <a:rPr lang="es-CO" smtClean="0"/>
              <a:t>‹Nº›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6875178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EDFB817A-EED7-48EE-81CB-02563638D9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4A6818-B692-4D79-A30D-12CB406674B6}" type="datetimeFigureOut">
              <a:rPr lang="es-CO" smtClean="0"/>
              <a:t>26/10/2023</a:t>
            </a:fld>
            <a:endParaRPr lang="es-CO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0ABCB012-D5E1-467C-8A2B-B2BBEE9CDE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87B85FE-FE87-442B-B464-FC33302AB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608BF-450E-43A7-BAF2-943C35D7A252}" type="slidenum">
              <a:rPr lang="es-CO" smtClean="0"/>
              <a:t>‹Nº›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1305168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B1B158-7371-4F75-8717-E53594C06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1DBC61F-5C9C-4D8A-BFE1-4A82822766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B313BD9-6D0C-4EE5-A251-554BF93C13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CF2995D-9FD3-4302-81D8-41654AF3FB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4A6818-B692-4D79-A30D-12CB406674B6}" type="datetimeFigureOut">
              <a:rPr lang="es-CO" smtClean="0"/>
              <a:t>26/10/2023</a:t>
            </a:fld>
            <a:endParaRPr lang="es-CO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1E2E5B1-F6E3-4F43-9AC0-4D769D30E8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FFE1ACA-A557-435D-8D60-F063802828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608BF-450E-43A7-BAF2-943C35D7A252}" type="slidenum">
              <a:rPr lang="es-CO" smtClean="0"/>
              <a:t>‹Nº›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1898611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A410C91-E0B6-4A06-A858-B3E630DAE8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32BB312F-602E-4D02-932B-3FC53B266CD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0340DBB6-629B-4E72-BF6C-45428E42DA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B0EE01D-79BE-4D4D-9430-E60E326E9B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4A6818-B692-4D79-A30D-12CB406674B6}" type="datetimeFigureOut">
              <a:rPr lang="es-CO" smtClean="0"/>
              <a:t>26/10/2023</a:t>
            </a:fld>
            <a:endParaRPr lang="es-CO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4E2FD77-9B1B-4BAE-B48B-F95336EFA6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3483D77-F41F-4F5E-AD60-985E13689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608BF-450E-43A7-BAF2-943C35D7A252}" type="slidenum">
              <a:rPr lang="es-CO" smtClean="0"/>
              <a:t>‹Nº›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716157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6361AA6B-8289-4014-8A2F-E6CF3567DD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B5C538E-5024-40BE-88CE-3A86D0719D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A38CB81-D90E-4860-90DE-B74D3A37F1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4A6818-B692-4D79-A30D-12CB406674B6}" type="datetimeFigureOut">
              <a:rPr lang="es-CO" smtClean="0"/>
              <a:t>26/10/2023</a:t>
            </a:fld>
            <a:endParaRPr lang="es-CO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3A7EE67-F26F-49EF-8BD2-7E250D89F9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88FCC9D-915E-486C-87F8-32422C297C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0608BF-450E-43A7-BAF2-943C35D7A252}" type="slidenum">
              <a:rPr lang="es-CO" smtClean="0"/>
              <a:t>‹Nº›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480379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VW4.mp4" TargetMode="External"/><Relationship Id="rId13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12" Type="http://schemas.openxmlformats.org/officeDocument/2006/relationships/hyperlink" Target="VW6.mp4" TargetMode="External"/><Relationship Id="rId2" Type="http://schemas.openxmlformats.org/officeDocument/2006/relationships/hyperlink" Target="VW1.mp4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VW3.mp4" TargetMode="External"/><Relationship Id="rId11" Type="http://schemas.openxmlformats.org/officeDocument/2006/relationships/image" Target="../media/image5.png"/><Relationship Id="rId5" Type="http://schemas.openxmlformats.org/officeDocument/2006/relationships/image" Target="../media/image2.png"/><Relationship Id="rId15" Type="http://schemas.openxmlformats.org/officeDocument/2006/relationships/image" Target="../media/image7.png"/><Relationship Id="rId10" Type="http://schemas.openxmlformats.org/officeDocument/2006/relationships/hyperlink" Target="VW5.mp4" TargetMode="External"/><Relationship Id="rId4" Type="http://schemas.openxmlformats.org/officeDocument/2006/relationships/hyperlink" Target="VW2.mp4" TargetMode="External"/><Relationship Id="rId9" Type="http://schemas.openxmlformats.org/officeDocument/2006/relationships/image" Target="../media/image4.png"/><Relationship Id="rId14" Type="http://schemas.openxmlformats.org/officeDocument/2006/relationships/hyperlink" Target="MFV%20Videos/VW1.mp4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hyperlink" Target="Difusion%206.mp4" TargetMode="External"/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12" Type="http://schemas.openxmlformats.org/officeDocument/2006/relationships/image" Target="../media/image13.png"/><Relationship Id="rId2" Type="http://schemas.openxmlformats.org/officeDocument/2006/relationships/hyperlink" Target="Difusion%201.mp4" TargetMode="External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hyperlink" Target="Difusion%205.1.mp4" TargetMode="External"/><Relationship Id="rId11" Type="http://schemas.openxmlformats.org/officeDocument/2006/relationships/hyperlink" Target="Difusion%205.3.mp4" TargetMode="External"/><Relationship Id="rId5" Type="http://schemas.openxmlformats.org/officeDocument/2006/relationships/image" Target="../media/image9.png"/><Relationship Id="rId15" Type="http://schemas.openxmlformats.org/officeDocument/2006/relationships/hyperlink" Target="Difusion%204.mp4" TargetMode="External"/><Relationship Id="rId10" Type="http://schemas.openxmlformats.org/officeDocument/2006/relationships/image" Target="../media/image12.png"/><Relationship Id="rId4" Type="http://schemas.openxmlformats.org/officeDocument/2006/relationships/hyperlink" Target="Difusion%203.mp4" TargetMode="External"/><Relationship Id="rId9" Type="http://schemas.openxmlformats.org/officeDocument/2006/relationships/hyperlink" Target="Difusion%205.2.mp4" TargetMode="External"/><Relationship Id="rId1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6.png"/><Relationship Id="rId7" Type="http://schemas.openxmlformats.org/officeDocument/2006/relationships/hyperlink" Target="CL%202.2.mp4" TargetMode="External"/><Relationship Id="rId2" Type="http://schemas.openxmlformats.org/officeDocument/2006/relationships/hyperlink" Target="CL%201.2.mp4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hyperlink" Target="CL%202.1.mp4" TargetMode="External"/><Relationship Id="rId10" Type="http://schemas.openxmlformats.org/officeDocument/2006/relationships/image" Target="../media/image20.png"/><Relationship Id="rId4" Type="http://schemas.openxmlformats.org/officeDocument/2006/relationships/image" Target="../media/image17.png"/><Relationship Id="rId9" Type="http://schemas.openxmlformats.org/officeDocument/2006/relationships/hyperlink" Target="Videos%20VW/Video%20CL3.mp4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CL%205.2.mp4" TargetMode="External"/><Relationship Id="rId13" Type="http://schemas.openxmlformats.org/officeDocument/2006/relationships/hyperlink" Target="CL%203.2.mp4" TargetMode="External"/><Relationship Id="rId3" Type="http://schemas.openxmlformats.org/officeDocument/2006/relationships/image" Target="../media/image21.png"/><Relationship Id="rId7" Type="http://schemas.openxmlformats.org/officeDocument/2006/relationships/image" Target="../media/image23.png"/><Relationship Id="rId12" Type="http://schemas.openxmlformats.org/officeDocument/2006/relationships/image" Target="../media/image26.svg"/><Relationship Id="rId2" Type="http://schemas.openxmlformats.org/officeDocument/2006/relationships/hyperlink" Target="CL%204.2.mp4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CL%205.1.mp4" TargetMode="External"/><Relationship Id="rId11" Type="http://schemas.openxmlformats.org/officeDocument/2006/relationships/image" Target="../media/image25.png"/><Relationship Id="rId5" Type="http://schemas.openxmlformats.org/officeDocument/2006/relationships/image" Target="../media/image22.png"/><Relationship Id="rId10" Type="http://schemas.openxmlformats.org/officeDocument/2006/relationships/hyperlink" Target="CL%203.1.mp4" TargetMode="External"/><Relationship Id="rId4" Type="http://schemas.openxmlformats.org/officeDocument/2006/relationships/hyperlink" Target="CL%204.1.mp4" TargetMode="External"/><Relationship Id="rId9" Type="http://schemas.openxmlformats.org/officeDocument/2006/relationships/image" Target="../media/image24.png"/><Relationship Id="rId14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LD%201.mp4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hyperlink" Target="LD%202.mp4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K%201.mp4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hyperlink" Target="K%202.mp4" TargetMode="Externa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Cyl%201.4.mp4" TargetMode="External"/><Relationship Id="rId13" Type="http://schemas.openxmlformats.org/officeDocument/2006/relationships/image" Target="../media/image38.svg"/><Relationship Id="rId3" Type="http://schemas.openxmlformats.org/officeDocument/2006/relationships/image" Target="../media/image32.png"/><Relationship Id="rId7" Type="http://schemas.openxmlformats.org/officeDocument/2006/relationships/image" Target="../media/image34.png"/><Relationship Id="rId12" Type="http://schemas.openxmlformats.org/officeDocument/2006/relationships/image" Target="../media/image37.png"/><Relationship Id="rId2" Type="http://schemas.openxmlformats.org/officeDocument/2006/relationships/hyperlink" Target="Cyl%201.1.mp4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Cyl%201.3.mp4" TargetMode="External"/><Relationship Id="rId11" Type="http://schemas.openxmlformats.org/officeDocument/2006/relationships/hyperlink" Target="Cyl%201.5.mp4" TargetMode="External"/><Relationship Id="rId5" Type="http://schemas.openxmlformats.org/officeDocument/2006/relationships/image" Target="../media/image33.png"/><Relationship Id="rId15" Type="http://schemas.openxmlformats.org/officeDocument/2006/relationships/image" Target="../media/image39.png"/><Relationship Id="rId10" Type="http://schemas.openxmlformats.org/officeDocument/2006/relationships/image" Target="../media/image36.png"/><Relationship Id="rId4" Type="http://schemas.openxmlformats.org/officeDocument/2006/relationships/hyperlink" Target="Cyl%201.2.mp4" TargetMode="External"/><Relationship Id="rId9" Type="http://schemas.openxmlformats.org/officeDocument/2006/relationships/image" Target="../media/image35.png"/><Relationship Id="rId14" Type="http://schemas.openxmlformats.org/officeDocument/2006/relationships/hyperlink" Target="Cyl%202.mp4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3BCEE736-2496-42B2-9856-5C8E7A1E0DAE}"/>
              </a:ext>
            </a:extLst>
          </p:cNvPr>
          <p:cNvSpPr txBox="1"/>
          <p:nvPr/>
        </p:nvSpPr>
        <p:spPr>
          <a:xfrm>
            <a:off x="2366790" y="2795784"/>
            <a:ext cx="7458419" cy="193899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CO" sz="3600" dirty="0"/>
              <a:t>Mecánica de Fluidos Visual </a:t>
            </a:r>
          </a:p>
          <a:p>
            <a:pPr algn="ctr"/>
            <a:r>
              <a:rPr lang="es-CO" sz="2800" dirty="0"/>
              <a:t> (Conceptual)  </a:t>
            </a:r>
          </a:p>
          <a:p>
            <a:pPr algn="ctr"/>
            <a:r>
              <a:rPr lang="es-CO" sz="2800" dirty="0"/>
              <a:t>23.2, 3 cr.</a:t>
            </a:r>
          </a:p>
          <a:p>
            <a:pPr algn="ctr"/>
            <a:r>
              <a:rPr lang="es-CO" sz="2800" dirty="0"/>
              <a:t>J.R.Toro  </a:t>
            </a:r>
          </a:p>
        </p:txBody>
      </p:sp>
    </p:spTree>
    <p:extLst>
      <p:ext uri="{BB962C8B-B14F-4D97-AF65-F5344CB8AC3E}">
        <p14:creationId xmlns:p14="http://schemas.microsoft.com/office/powerpoint/2010/main" val="30234060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>
            <a:extLst>
              <a:ext uri="{FF2B5EF4-FFF2-40B4-BE49-F238E27FC236}">
                <a16:creationId xmlns:a16="http://schemas.microsoft.com/office/drawing/2014/main" id="{11C25D21-092F-9B86-35A2-39CE9C40A4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2410" y="1169255"/>
            <a:ext cx="3212189" cy="2144136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6F8D2968-8841-86C6-6E53-1055A204E3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384" y="1169254"/>
            <a:ext cx="2144136" cy="2144136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47F6C1B4-E0BA-830C-2C44-E44C188C40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0113" y="1209994"/>
            <a:ext cx="2576388" cy="2062656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8861CC82-4EC0-8B51-8193-1A68A0CC19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78839" y="1209994"/>
            <a:ext cx="2016446" cy="2062656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812CC2EB-A57B-8741-0DAC-C1815C9617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5587" y="3536981"/>
            <a:ext cx="4532712" cy="3028994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C7C89323-B5B1-A8EC-7114-79597E46C6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83703" y="4080531"/>
            <a:ext cx="4230373" cy="1941894"/>
          </a:xfrm>
          <a:prstGeom prst="rect">
            <a:avLst/>
          </a:prstGeom>
        </p:spPr>
      </p:pic>
      <p:sp>
        <p:nvSpPr>
          <p:cNvPr id="20" name="CuadroTexto 19">
            <a:extLst>
              <a:ext uri="{FF2B5EF4-FFF2-40B4-BE49-F238E27FC236}">
                <a16:creationId xmlns:a16="http://schemas.microsoft.com/office/drawing/2014/main" id="{F8952224-C5CA-0D8F-5352-F4CE4632F49A}"/>
              </a:ext>
            </a:extLst>
          </p:cNvPr>
          <p:cNvSpPr txBox="1"/>
          <p:nvPr/>
        </p:nvSpPr>
        <p:spPr>
          <a:xfrm>
            <a:off x="3068794" y="565532"/>
            <a:ext cx="6081823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CO" sz="2000" b="1" dirty="0" err="1"/>
              <a:t>Dif</a:t>
            </a:r>
            <a:r>
              <a:rPr lang="es-CO" sz="2000" b="1" dirty="0"/>
              <a:t>. Flujo en un difusor 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5413F4BD-7306-55DC-0ED4-66742F0E7A46}"/>
              </a:ext>
            </a:extLst>
          </p:cNvPr>
          <p:cNvSpPr txBox="1"/>
          <p:nvPr/>
        </p:nvSpPr>
        <p:spPr>
          <a:xfrm>
            <a:off x="603759" y="3366951"/>
            <a:ext cx="26679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200" b="1" dirty="0"/>
              <a:t>Difusor a diversos ángulos</a:t>
            </a: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9E22D711-0FC3-14CD-D120-6491C1AB9143}"/>
              </a:ext>
            </a:extLst>
          </p:cNvPr>
          <p:cNvSpPr txBox="1"/>
          <p:nvPr/>
        </p:nvSpPr>
        <p:spPr>
          <a:xfrm>
            <a:off x="3518512" y="3358055"/>
            <a:ext cx="26679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200" b="1" dirty="0"/>
              <a:t>Separación en difusor </a:t>
            </a: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6771B919-0241-ECA5-7DF9-7509626213EF}"/>
              </a:ext>
            </a:extLst>
          </p:cNvPr>
          <p:cNvSpPr txBox="1"/>
          <p:nvPr/>
        </p:nvSpPr>
        <p:spPr>
          <a:xfrm>
            <a:off x="6433265" y="3366951"/>
            <a:ext cx="26679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200" b="1" dirty="0"/>
              <a:t>Flujo biestable 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02D57DFF-0572-8158-7995-02AAE5DADB0D}"/>
              </a:ext>
            </a:extLst>
          </p:cNvPr>
          <p:cNvSpPr txBox="1"/>
          <p:nvPr/>
        </p:nvSpPr>
        <p:spPr>
          <a:xfrm>
            <a:off x="9006610" y="3360937"/>
            <a:ext cx="26679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200" b="1" dirty="0"/>
              <a:t>Trabajo viscoso 1</a:t>
            </a: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1B6E8C04-F41F-825A-2FE3-8B79834F9B44}"/>
              </a:ext>
            </a:extLst>
          </p:cNvPr>
          <p:cNvSpPr txBox="1"/>
          <p:nvPr/>
        </p:nvSpPr>
        <p:spPr>
          <a:xfrm>
            <a:off x="2184517" y="6153968"/>
            <a:ext cx="26679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200" b="1" dirty="0"/>
              <a:t>Trabajo viscoso 2</a:t>
            </a: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029C6CC4-4D56-35D0-08D1-4A4D0BBFD357}"/>
              </a:ext>
            </a:extLst>
          </p:cNvPr>
          <p:cNvSpPr txBox="1"/>
          <p:nvPr/>
        </p:nvSpPr>
        <p:spPr>
          <a:xfrm>
            <a:off x="7571948" y="6153967"/>
            <a:ext cx="26679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200" b="1" dirty="0"/>
              <a:t>Generación de energía térmica </a:t>
            </a:r>
          </a:p>
        </p:txBody>
      </p:sp>
    </p:spTree>
    <p:extLst>
      <p:ext uri="{BB962C8B-B14F-4D97-AF65-F5344CB8AC3E}">
        <p14:creationId xmlns:p14="http://schemas.microsoft.com/office/powerpoint/2010/main" val="8176387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F7F2DA71-7C8A-4E11-97AB-9C8816DB7E93}"/>
              </a:ext>
            </a:extLst>
          </p:cNvPr>
          <p:cNvSpPr txBox="1"/>
          <p:nvPr/>
        </p:nvSpPr>
        <p:spPr>
          <a:xfrm>
            <a:off x="2278655" y="1189822"/>
            <a:ext cx="7634689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600" dirty="0"/>
              <a:t>El curso de Mecánica de Fluidos Visual (conceptual) esta orientado al desarrollo de una intuición y comprensión de la Física de Fluidos Viscosos, intentando cerrar la brecha entre los conceptos muy básicos de los cursos introductorios y los tratamientos matemáticos o computacionales avanzados.</a:t>
            </a:r>
          </a:p>
          <a:p>
            <a:r>
              <a:rPr lang="es-CO" sz="1600" dirty="0"/>
              <a:t> </a:t>
            </a:r>
          </a:p>
          <a:p>
            <a:r>
              <a:rPr lang="es-CO" sz="1600" dirty="0"/>
              <a:t>El curso se desarrollará mediante el estudio de “animaciones” (de ahí el nombre visual) desarrolladas por el profesor para el cursos con criterio pedagógico las cuales estarán a disposición de los estudiantes. Los temas a tratar incluyen: </a:t>
            </a:r>
          </a:p>
          <a:p>
            <a:pPr marL="285750" indent="-285750">
              <a:buFontTx/>
              <a:buChar char="-"/>
            </a:pPr>
            <a:r>
              <a:rPr lang="es-CO" sz="1600" dirty="0"/>
              <a:t>Fenómenos de transporte y difusión </a:t>
            </a:r>
          </a:p>
          <a:p>
            <a:pPr marL="285750" indent="-285750">
              <a:buFontTx/>
              <a:buChar char="-"/>
            </a:pPr>
            <a:r>
              <a:rPr lang="es-CO" sz="1600" dirty="0"/>
              <a:t>Interacción velocidad-vorticidad</a:t>
            </a:r>
          </a:p>
          <a:p>
            <a:pPr marL="285750" indent="-285750">
              <a:buFontTx/>
              <a:buChar char="-"/>
            </a:pPr>
            <a:r>
              <a:rPr lang="es-CO" sz="1600" dirty="0"/>
              <a:t>Capas limites </a:t>
            </a:r>
          </a:p>
          <a:p>
            <a:pPr marL="285750" indent="-285750">
              <a:buFontTx/>
              <a:buChar char="-"/>
            </a:pPr>
            <a:r>
              <a:rPr lang="es-CO" sz="1600" dirty="0"/>
              <a:t>Flujos separados</a:t>
            </a:r>
          </a:p>
          <a:p>
            <a:pPr marL="285750" indent="-285750">
              <a:buFontTx/>
              <a:buChar char="-"/>
            </a:pPr>
            <a:r>
              <a:rPr lang="es-CO" sz="1600" dirty="0"/>
              <a:t>Sustentación y arrastre en objetos inmersos en fluidos</a:t>
            </a:r>
          </a:p>
          <a:p>
            <a:pPr marL="285750" indent="-285750">
              <a:buFontTx/>
              <a:buChar char="-"/>
            </a:pPr>
            <a:r>
              <a:rPr lang="es-CO" sz="1600" dirty="0"/>
              <a:t>Inestabilidad de flujos separados y vórtices de Karman </a:t>
            </a:r>
          </a:p>
          <a:p>
            <a:pPr marL="285750" indent="-285750">
              <a:buFontTx/>
              <a:buChar char="-"/>
            </a:pPr>
            <a:r>
              <a:rPr lang="es-CO" sz="1600" dirty="0"/>
              <a:t>Flujos separado alrededor de cilindros </a:t>
            </a:r>
          </a:p>
          <a:p>
            <a:pPr marL="285750" indent="-285750">
              <a:buFontTx/>
              <a:buChar char="-"/>
            </a:pPr>
            <a:r>
              <a:rPr lang="es-CO" sz="1600" dirty="0"/>
              <a:t>Flujos confinados (ductos, difusores, expansiones, codos) </a:t>
            </a:r>
          </a:p>
          <a:p>
            <a:pPr marL="285750" indent="-285750">
              <a:buFontTx/>
              <a:buChar char="-"/>
            </a:pPr>
            <a:r>
              <a:rPr lang="es-CO" sz="1600" dirty="0"/>
              <a:t>Mecanismos de perdida de energía mecánica en flujos confinados.</a:t>
            </a:r>
          </a:p>
          <a:p>
            <a:pPr marL="285750" indent="-285750">
              <a:buFontTx/>
              <a:buChar char="-"/>
            </a:pPr>
            <a:endParaRPr lang="es-CO" sz="1600" dirty="0"/>
          </a:p>
          <a:p>
            <a:r>
              <a:rPr lang="es-CO" sz="1600" dirty="0"/>
              <a:t>Considerada la naturaleza y propósito del curso los requisitos incluyen Termofluidos I  o equivalentes o  Física II donde se incluyen conceptos básicos de fluidos.  </a:t>
            </a:r>
            <a:endParaRPr lang="es-CO" dirty="0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3E96EC56-DDD0-4507-A10B-AA8248359B78}"/>
              </a:ext>
            </a:extLst>
          </p:cNvPr>
          <p:cNvSpPr/>
          <p:nvPr/>
        </p:nvSpPr>
        <p:spPr>
          <a:xfrm>
            <a:off x="4420591" y="712975"/>
            <a:ext cx="28589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b="1" dirty="0"/>
              <a:t> Mecánica de Fluidos Visual </a:t>
            </a:r>
          </a:p>
        </p:txBody>
      </p:sp>
    </p:spTree>
    <p:extLst>
      <p:ext uri="{BB962C8B-B14F-4D97-AF65-F5344CB8AC3E}">
        <p14:creationId xmlns:p14="http://schemas.microsoft.com/office/powerpoint/2010/main" val="2716982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hlinkClick r:id="rId2" action="ppaction://hlinkfil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1868" y="1855361"/>
            <a:ext cx="2243522" cy="1579001"/>
          </a:xfrm>
          <a:prstGeom prst="rect">
            <a:avLst/>
          </a:prstGeom>
        </p:spPr>
      </p:pic>
      <p:pic>
        <p:nvPicPr>
          <p:cNvPr id="5" name="Imagen 4">
            <a:hlinkClick r:id="rId4" action="ppaction://hlinkfile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49734" y="1855363"/>
            <a:ext cx="2251597" cy="1579001"/>
          </a:xfrm>
          <a:prstGeom prst="rect">
            <a:avLst/>
          </a:prstGeom>
        </p:spPr>
      </p:pic>
      <p:pic>
        <p:nvPicPr>
          <p:cNvPr id="6" name="Imagen 5">
            <a:hlinkClick r:id="rId6" action="ppaction://hlinkfile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21533" y="1855363"/>
            <a:ext cx="2277903" cy="1579001"/>
          </a:xfrm>
          <a:prstGeom prst="rect">
            <a:avLst/>
          </a:prstGeom>
        </p:spPr>
      </p:pic>
      <p:pic>
        <p:nvPicPr>
          <p:cNvPr id="7" name="Imagen 6">
            <a:hlinkClick r:id="rId8" action="ppaction://hlinkfile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96612" y="1853773"/>
            <a:ext cx="2402353" cy="1687490"/>
          </a:xfrm>
          <a:prstGeom prst="rect">
            <a:avLst/>
          </a:prstGeom>
        </p:spPr>
      </p:pic>
      <p:pic>
        <p:nvPicPr>
          <p:cNvPr id="8" name="Imagen 7">
            <a:hlinkClick r:id="rId10" action="ppaction://hlinkfile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476091" y="4176319"/>
            <a:ext cx="2243522" cy="1687490"/>
          </a:xfrm>
          <a:prstGeom prst="rect">
            <a:avLst/>
          </a:prstGeom>
        </p:spPr>
      </p:pic>
      <p:pic>
        <p:nvPicPr>
          <p:cNvPr id="10" name="Imagen 9">
            <a:hlinkClick r:id="rId12" action="ppaction://hlinkfile"/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939815" y="4176319"/>
            <a:ext cx="2281702" cy="1702274"/>
          </a:xfrm>
          <a:prstGeom prst="rect">
            <a:avLst/>
          </a:prstGeom>
        </p:spPr>
      </p:pic>
      <p:pic>
        <p:nvPicPr>
          <p:cNvPr id="11" name="Imagen 10">
            <a:hlinkClick r:id="rId14" action="ppaction://hlinkfile"/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441719" y="4184569"/>
            <a:ext cx="2115433" cy="1687490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0CC7A242-0621-4D7B-9EDD-6B039E77F661}"/>
              </a:ext>
            </a:extLst>
          </p:cNvPr>
          <p:cNvSpPr txBox="1"/>
          <p:nvPr/>
        </p:nvSpPr>
        <p:spPr>
          <a:xfrm>
            <a:off x="2902689" y="818607"/>
            <a:ext cx="6081823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CO" sz="2000" b="1" dirty="0"/>
              <a:t>VW: Velocidad y Vorticidad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44B902A4-9A24-4FD3-BA6B-D4B92CE81AAE}"/>
              </a:ext>
            </a:extLst>
          </p:cNvPr>
          <p:cNvSpPr txBox="1"/>
          <p:nvPr/>
        </p:nvSpPr>
        <p:spPr>
          <a:xfrm>
            <a:off x="1475203" y="3526478"/>
            <a:ext cx="20201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200" b="1" dirty="0"/>
              <a:t>Vórtices forzados y libres (1) 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44B902A4-9A24-4FD3-BA6B-D4B92CE81AAE}"/>
              </a:ext>
            </a:extLst>
          </p:cNvPr>
          <p:cNvSpPr txBox="1"/>
          <p:nvPr/>
        </p:nvSpPr>
        <p:spPr>
          <a:xfrm>
            <a:off x="4070754" y="3541263"/>
            <a:ext cx="20201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200" b="1" dirty="0"/>
              <a:t>Formación de vórtices (1) 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44B902A4-9A24-4FD3-BA6B-D4B92CE81AAE}"/>
              </a:ext>
            </a:extLst>
          </p:cNvPr>
          <p:cNvSpPr txBox="1"/>
          <p:nvPr/>
        </p:nvSpPr>
        <p:spPr>
          <a:xfrm>
            <a:off x="6479249" y="3561450"/>
            <a:ext cx="20201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200" b="1" dirty="0"/>
              <a:t>Formación de vórtices (2) 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44B902A4-9A24-4FD3-BA6B-D4B92CE81AAE}"/>
              </a:ext>
            </a:extLst>
          </p:cNvPr>
          <p:cNvSpPr txBox="1"/>
          <p:nvPr/>
        </p:nvSpPr>
        <p:spPr>
          <a:xfrm>
            <a:off x="2618544" y="5970710"/>
            <a:ext cx="20201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200" b="1" dirty="0"/>
              <a:t>Condición de no deslizamiento y vorticidad 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44B902A4-9A24-4FD3-BA6B-D4B92CE81AAE}"/>
              </a:ext>
            </a:extLst>
          </p:cNvPr>
          <p:cNvSpPr txBox="1"/>
          <p:nvPr/>
        </p:nvSpPr>
        <p:spPr>
          <a:xfrm>
            <a:off x="5070572" y="5970709"/>
            <a:ext cx="20201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200" b="1" dirty="0"/>
              <a:t>Láminas de vorticidad (1) 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44B902A4-9A24-4FD3-BA6B-D4B92CE81AAE}"/>
              </a:ext>
            </a:extLst>
          </p:cNvPr>
          <p:cNvSpPr txBox="1"/>
          <p:nvPr/>
        </p:nvSpPr>
        <p:spPr>
          <a:xfrm>
            <a:off x="8887696" y="3633378"/>
            <a:ext cx="20201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200" b="1" dirty="0"/>
              <a:t>Burbuja de separación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44B902A4-9A24-4FD3-BA6B-D4B92CE81AAE}"/>
              </a:ext>
            </a:extLst>
          </p:cNvPr>
          <p:cNvSpPr txBox="1"/>
          <p:nvPr/>
        </p:nvSpPr>
        <p:spPr>
          <a:xfrm>
            <a:off x="7441719" y="5975640"/>
            <a:ext cx="20201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200" b="1" dirty="0"/>
              <a:t>Láminas de vorticidad (2) </a:t>
            </a:r>
          </a:p>
        </p:txBody>
      </p:sp>
    </p:spTree>
    <p:extLst>
      <p:ext uri="{BB962C8B-B14F-4D97-AF65-F5344CB8AC3E}">
        <p14:creationId xmlns:p14="http://schemas.microsoft.com/office/powerpoint/2010/main" val="7501547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hlinkClick r:id="rId2" action="ppaction://hlinkfile"/>
            <a:extLst>
              <a:ext uri="{FF2B5EF4-FFF2-40B4-BE49-F238E27FC236}">
                <a16:creationId xmlns:a16="http://schemas.microsoft.com/office/drawing/2014/main" id="{E81D4A60-832A-4A12-8828-1586D74D7A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3251" y="1600460"/>
            <a:ext cx="2054678" cy="1637589"/>
          </a:xfrm>
          <a:prstGeom prst="rect">
            <a:avLst/>
          </a:prstGeom>
        </p:spPr>
      </p:pic>
      <p:pic>
        <p:nvPicPr>
          <p:cNvPr id="4" name="Imagen 3">
            <a:hlinkClick r:id="rId4" action="ppaction://hlinkfile"/>
            <a:extLst>
              <a:ext uri="{FF2B5EF4-FFF2-40B4-BE49-F238E27FC236}">
                <a16:creationId xmlns:a16="http://schemas.microsoft.com/office/drawing/2014/main" id="{CF70757B-A58A-4357-97D1-AF88F8874D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43097" y="1600460"/>
            <a:ext cx="2347211" cy="1637589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0CC7A242-0621-4D7B-9EDD-6B039E77F661}"/>
              </a:ext>
            </a:extLst>
          </p:cNvPr>
          <p:cNvSpPr txBox="1"/>
          <p:nvPr/>
        </p:nvSpPr>
        <p:spPr>
          <a:xfrm>
            <a:off x="2975783" y="718246"/>
            <a:ext cx="6081823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CO" sz="2000" b="1" dirty="0"/>
              <a:t>D: Viscosidad y Difusión de Momentum 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44B902A4-9A24-4FD3-BA6B-D4B92CE81AAE}"/>
              </a:ext>
            </a:extLst>
          </p:cNvPr>
          <p:cNvSpPr txBox="1"/>
          <p:nvPr/>
        </p:nvSpPr>
        <p:spPr>
          <a:xfrm>
            <a:off x="1820787" y="3259919"/>
            <a:ext cx="20201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200" b="1" dirty="0"/>
              <a:t>Movimiento Térmico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A0AB5F6A-930A-4219-9B28-7300F9A9FF2E}"/>
              </a:ext>
            </a:extLst>
          </p:cNvPr>
          <p:cNvSpPr txBox="1"/>
          <p:nvPr/>
        </p:nvSpPr>
        <p:spPr>
          <a:xfrm>
            <a:off x="4106608" y="3219716"/>
            <a:ext cx="20201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200" b="1" dirty="0"/>
              <a:t>Movimiento Térmico y Macroscópico 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4D7F6EFB-83F5-47FC-859C-317840A25927}"/>
              </a:ext>
            </a:extLst>
          </p:cNvPr>
          <p:cNvSpPr txBox="1"/>
          <p:nvPr/>
        </p:nvSpPr>
        <p:spPr>
          <a:xfrm>
            <a:off x="7578225" y="3270128"/>
            <a:ext cx="20201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200" b="1" dirty="0"/>
              <a:t>Difusión y Movimiento Térmico</a:t>
            </a:r>
          </a:p>
        </p:txBody>
      </p:sp>
      <p:pic>
        <p:nvPicPr>
          <p:cNvPr id="2" name="Imagen 1">
            <a:hlinkClick r:id="rId6" action="ppaction://hlinkfile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90786" y="3717415"/>
            <a:ext cx="1932955" cy="1527845"/>
          </a:xfrm>
          <a:prstGeom prst="rect">
            <a:avLst/>
          </a:prstGeom>
        </p:spPr>
      </p:pic>
      <p:pic>
        <p:nvPicPr>
          <p:cNvPr id="7" name="Imagen 6">
            <a:hlinkClick r:id="rId4" action="ppaction://hlinkfile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45369" y="1618747"/>
            <a:ext cx="4165687" cy="1695155"/>
          </a:xfrm>
          <a:prstGeom prst="rect">
            <a:avLst/>
          </a:prstGeom>
        </p:spPr>
      </p:pic>
      <p:pic>
        <p:nvPicPr>
          <p:cNvPr id="16" name="Imagen 15">
            <a:hlinkClick r:id="rId9" action="ppaction://hlinkfile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629496" y="3717415"/>
            <a:ext cx="1946387" cy="1552259"/>
          </a:xfrm>
          <a:prstGeom prst="rect">
            <a:avLst/>
          </a:prstGeom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B8CD22D5-D5D1-416A-BEC3-CED4CC91B84E}"/>
              </a:ext>
            </a:extLst>
          </p:cNvPr>
          <p:cNvSpPr txBox="1"/>
          <p:nvPr/>
        </p:nvSpPr>
        <p:spPr>
          <a:xfrm>
            <a:off x="3405969" y="5286817"/>
            <a:ext cx="20201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200" b="1" dirty="0"/>
              <a:t>Soluciones Delta y Escalón de Ecuación de Difusión (1)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B8CD22D5-D5D1-416A-BEC3-CED4CC91B84E}"/>
              </a:ext>
            </a:extLst>
          </p:cNvPr>
          <p:cNvSpPr txBox="1"/>
          <p:nvPr/>
        </p:nvSpPr>
        <p:spPr>
          <a:xfrm>
            <a:off x="5570272" y="5256372"/>
            <a:ext cx="20201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200" b="1" dirty="0"/>
              <a:t>Soluciones Delta y Escalón de Ecuación de Difusión (2)</a:t>
            </a:r>
          </a:p>
        </p:txBody>
      </p:sp>
      <p:pic>
        <p:nvPicPr>
          <p:cNvPr id="19" name="Imagen 18">
            <a:hlinkClick r:id="rId11" action="ppaction://hlinkfile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757722" y="3726582"/>
            <a:ext cx="1902034" cy="1518678"/>
          </a:xfrm>
          <a:prstGeom prst="rect">
            <a:avLst/>
          </a:prstGeom>
        </p:spPr>
      </p:pic>
      <p:sp>
        <p:nvSpPr>
          <p:cNvPr id="20" name="CuadroTexto 19">
            <a:extLst>
              <a:ext uri="{FF2B5EF4-FFF2-40B4-BE49-F238E27FC236}">
                <a16:creationId xmlns:a16="http://schemas.microsoft.com/office/drawing/2014/main" id="{B8CD22D5-D5D1-416A-BEC3-CED4CC91B84E}"/>
              </a:ext>
            </a:extLst>
          </p:cNvPr>
          <p:cNvSpPr txBox="1"/>
          <p:nvPr/>
        </p:nvSpPr>
        <p:spPr>
          <a:xfrm>
            <a:off x="7706332" y="5256372"/>
            <a:ext cx="20201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200" b="1" dirty="0"/>
              <a:t>Flujo viscoso sobre placa infinita </a:t>
            </a:r>
          </a:p>
        </p:txBody>
      </p:sp>
      <p:pic>
        <p:nvPicPr>
          <p:cNvPr id="22" name="Imagen 21">
            <a:hlinkClick r:id="rId13" action="ppaction://hlinkfile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826860" y="3713922"/>
            <a:ext cx="1647872" cy="1578103"/>
          </a:xfrm>
          <a:prstGeom prst="rect">
            <a:avLst/>
          </a:prstGeom>
        </p:spPr>
      </p:pic>
      <p:pic>
        <p:nvPicPr>
          <p:cNvPr id="23" name="Imagen 22">
            <a:hlinkClick r:id="rId15" action="ppaction://hlinkfile"/>
            <a:extLst>
              <a:ext uri="{FF2B5EF4-FFF2-40B4-BE49-F238E27FC236}">
                <a16:creationId xmlns:a16="http://schemas.microsoft.com/office/drawing/2014/main" id="{DF42A4E8-3A9C-4186-A996-63DE7AEAE07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31027" y="3720153"/>
            <a:ext cx="2444382" cy="1565643"/>
          </a:xfrm>
          <a:prstGeom prst="rect">
            <a:avLst/>
          </a:prstGeom>
        </p:spPr>
      </p:pic>
      <p:sp>
        <p:nvSpPr>
          <p:cNvPr id="24" name="CuadroTexto 23">
            <a:extLst>
              <a:ext uri="{FF2B5EF4-FFF2-40B4-BE49-F238E27FC236}">
                <a16:creationId xmlns:a16="http://schemas.microsoft.com/office/drawing/2014/main" id="{B8CD22D5-D5D1-416A-BEC3-CED4CC91B84E}"/>
              </a:ext>
            </a:extLst>
          </p:cNvPr>
          <p:cNvSpPr txBox="1"/>
          <p:nvPr/>
        </p:nvSpPr>
        <p:spPr>
          <a:xfrm>
            <a:off x="9726519" y="5329078"/>
            <a:ext cx="20201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200" b="1" dirty="0"/>
              <a:t>Transporte y difusión 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37B1C1A5-BDCC-E94B-A5E5-F0DF60A38B0D}"/>
              </a:ext>
            </a:extLst>
          </p:cNvPr>
          <p:cNvSpPr txBox="1"/>
          <p:nvPr/>
        </p:nvSpPr>
        <p:spPr>
          <a:xfrm>
            <a:off x="1125793" y="5324568"/>
            <a:ext cx="20201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200" b="1" dirty="0"/>
              <a:t>Difusión de </a:t>
            </a:r>
            <a:r>
              <a:rPr lang="es-CO" sz="1200" b="1" dirty="0" err="1"/>
              <a:t>Momentum</a:t>
            </a:r>
            <a:endParaRPr lang="es-CO" sz="1200" b="1" dirty="0"/>
          </a:p>
        </p:txBody>
      </p:sp>
    </p:spTree>
    <p:extLst>
      <p:ext uri="{BB962C8B-B14F-4D97-AF65-F5344CB8AC3E}">
        <p14:creationId xmlns:p14="http://schemas.microsoft.com/office/powerpoint/2010/main" val="13048489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hlinkClick r:id="rId2" action="ppaction://hlinkfile"/>
            <a:extLst>
              <a:ext uri="{FF2B5EF4-FFF2-40B4-BE49-F238E27FC236}">
                <a16:creationId xmlns:a16="http://schemas.microsoft.com/office/drawing/2014/main" id="{9EF0D6BB-EA0B-4077-8B37-28CD2D167C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882" y="1211856"/>
            <a:ext cx="3065055" cy="2118635"/>
          </a:xfrm>
          <a:prstGeom prst="rect">
            <a:avLst/>
          </a:prstGeom>
        </p:spPr>
      </p:pic>
      <p:pic>
        <p:nvPicPr>
          <p:cNvPr id="3" name="Imagen 2">
            <a:hlinkClick r:id="rId2" action="ppaction://hlinkfile"/>
            <a:extLst>
              <a:ext uri="{FF2B5EF4-FFF2-40B4-BE49-F238E27FC236}">
                <a16:creationId xmlns:a16="http://schemas.microsoft.com/office/drawing/2014/main" id="{5EB39A88-EB26-40D9-B0D8-31491A6BC7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4559" y="1162481"/>
            <a:ext cx="3211932" cy="2084282"/>
          </a:xfrm>
          <a:prstGeom prst="rect">
            <a:avLst/>
          </a:prstGeom>
        </p:spPr>
      </p:pic>
      <p:pic>
        <p:nvPicPr>
          <p:cNvPr id="5" name="Imagen 4">
            <a:hlinkClick r:id="rId5" action="ppaction://hlinkfile"/>
            <a:extLst>
              <a:ext uri="{FF2B5EF4-FFF2-40B4-BE49-F238E27FC236}">
                <a16:creationId xmlns:a16="http://schemas.microsoft.com/office/drawing/2014/main" id="{15E5F18B-5072-450F-B4AF-B7D0FCE38D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06884" y="4123062"/>
            <a:ext cx="3951786" cy="1989520"/>
          </a:xfrm>
          <a:prstGeom prst="rect">
            <a:avLst/>
          </a:prstGeom>
        </p:spPr>
      </p:pic>
      <p:pic>
        <p:nvPicPr>
          <p:cNvPr id="6" name="Imagen 5">
            <a:hlinkClick r:id="rId7" action="ppaction://hlinkfile"/>
            <a:extLst>
              <a:ext uri="{FF2B5EF4-FFF2-40B4-BE49-F238E27FC236}">
                <a16:creationId xmlns:a16="http://schemas.microsoft.com/office/drawing/2014/main" id="{B31925D8-ED42-4F7E-803C-3996306BA01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68681" y="4123062"/>
            <a:ext cx="4122173" cy="1989521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F6566284-E5B5-4BAB-AF89-EE6F8FC915E0}"/>
              </a:ext>
            </a:extLst>
          </p:cNvPr>
          <p:cNvSpPr txBox="1"/>
          <p:nvPr/>
        </p:nvSpPr>
        <p:spPr>
          <a:xfrm>
            <a:off x="3055088" y="345307"/>
            <a:ext cx="6081823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CO" sz="2000" b="1" dirty="0"/>
              <a:t>CL: Capa Límite sobre Placa Plana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0BE17593-332E-4E0C-BF7A-7455EAEEF3DE}"/>
              </a:ext>
            </a:extLst>
          </p:cNvPr>
          <p:cNvSpPr txBox="1"/>
          <p:nvPr/>
        </p:nvSpPr>
        <p:spPr>
          <a:xfrm>
            <a:off x="1335315" y="3429000"/>
            <a:ext cx="18898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200" b="1" dirty="0"/>
              <a:t>Capa Límite sobre Placa Plana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BF9A4D8A-BAF3-4477-868C-1F1790BF2E47}"/>
              </a:ext>
            </a:extLst>
          </p:cNvPr>
          <p:cNvSpPr txBox="1"/>
          <p:nvPr/>
        </p:nvSpPr>
        <p:spPr>
          <a:xfrm>
            <a:off x="5200431" y="3428999"/>
            <a:ext cx="20201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200" b="1" dirty="0"/>
              <a:t>Estela de la Capa Límite 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CB77F364-CE59-4E7C-84B5-DE551DE5EC6C}"/>
              </a:ext>
            </a:extLst>
          </p:cNvPr>
          <p:cNvSpPr txBox="1"/>
          <p:nvPr/>
        </p:nvSpPr>
        <p:spPr>
          <a:xfrm>
            <a:off x="8966813" y="3428999"/>
            <a:ext cx="20201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200" b="1" dirty="0"/>
              <a:t>Difusión y transporte de momentum y vorticidad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541116E6-008A-483D-A600-F47C9EC06794}"/>
              </a:ext>
            </a:extLst>
          </p:cNvPr>
          <p:cNvSpPr txBox="1"/>
          <p:nvPr/>
        </p:nvSpPr>
        <p:spPr>
          <a:xfrm>
            <a:off x="2584372" y="6213305"/>
            <a:ext cx="20201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200" b="1" dirty="0"/>
              <a:t>Difusión y transporte de momentum y vorticidad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D2F55879-CEA0-4914-923E-DE4AEEE499B9}"/>
              </a:ext>
            </a:extLst>
          </p:cNvPr>
          <p:cNvSpPr txBox="1"/>
          <p:nvPr/>
        </p:nvSpPr>
        <p:spPr>
          <a:xfrm>
            <a:off x="7619673" y="6167138"/>
            <a:ext cx="20201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200" b="1" dirty="0"/>
              <a:t>Desarrollo de la capa límite </a:t>
            </a:r>
          </a:p>
        </p:txBody>
      </p:sp>
      <p:pic>
        <p:nvPicPr>
          <p:cNvPr id="13" name="Imagen 12">
            <a:hlinkClick r:id="rId9" action="ppaction://hlinkfile"/>
            <a:extLst>
              <a:ext uri="{FF2B5EF4-FFF2-40B4-BE49-F238E27FC236}">
                <a16:creationId xmlns:a16="http://schemas.microsoft.com/office/drawing/2014/main" id="{7C7ABA71-AE7E-43C0-89C3-4C1BA36034B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419854" y="1202836"/>
            <a:ext cx="2850402" cy="2096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0800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hlinkClick r:id="rId2" action="ppaction://hlinkfile"/>
            <a:extLst>
              <a:ext uri="{FF2B5EF4-FFF2-40B4-BE49-F238E27FC236}">
                <a16:creationId xmlns:a16="http://schemas.microsoft.com/office/drawing/2014/main" id="{766F51EB-D8F9-4950-A50A-0B3F87BC98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4443" y="1383385"/>
            <a:ext cx="2607359" cy="2069924"/>
          </a:xfrm>
          <a:prstGeom prst="rect">
            <a:avLst/>
          </a:prstGeom>
        </p:spPr>
      </p:pic>
      <p:pic>
        <p:nvPicPr>
          <p:cNvPr id="3" name="Imagen 2">
            <a:hlinkClick r:id="rId4" action="ppaction://hlinkfile"/>
            <a:extLst>
              <a:ext uri="{FF2B5EF4-FFF2-40B4-BE49-F238E27FC236}">
                <a16:creationId xmlns:a16="http://schemas.microsoft.com/office/drawing/2014/main" id="{1499E10A-8D1D-4682-9A40-C553B82506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5398" y="1383385"/>
            <a:ext cx="2148529" cy="2069924"/>
          </a:xfrm>
          <a:prstGeom prst="rect">
            <a:avLst/>
          </a:prstGeom>
        </p:spPr>
      </p:pic>
      <p:pic>
        <p:nvPicPr>
          <p:cNvPr id="4" name="Imagen 3">
            <a:hlinkClick r:id="rId6" action="ppaction://hlinkfile"/>
            <a:extLst>
              <a:ext uri="{FF2B5EF4-FFF2-40B4-BE49-F238E27FC236}">
                <a16:creationId xmlns:a16="http://schemas.microsoft.com/office/drawing/2014/main" id="{11F7695A-126B-4E3F-926B-41D3980AB2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3854" y="4215140"/>
            <a:ext cx="2845295" cy="1924614"/>
          </a:xfrm>
          <a:prstGeom prst="rect">
            <a:avLst/>
          </a:prstGeom>
        </p:spPr>
      </p:pic>
      <p:pic>
        <p:nvPicPr>
          <p:cNvPr id="5" name="Imagen 4">
            <a:hlinkClick r:id="rId8" action="ppaction://hlinkfile"/>
            <a:extLst>
              <a:ext uri="{FF2B5EF4-FFF2-40B4-BE49-F238E27FC236}">
                <a16:creationId xmlns:a16="http://schemas.microsoft.com/office/drawing/2014/main" id="{6B9CF227-4960-4824-99B8-DBFAA5832EC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16292" y="4211843"/>
            <a:ext cx="2652237" cy="1949670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B7CD677F-2DB4-413B-AF70-B9D383B38DCC}"/>
              </a:ext>
            </a:extLst>
          </p:cNvPr>
          <p:cNvSpPr txBox="1"/>
          <p:nvPr/>
        </p:nvSpPr>
        <p:spPr>
          <a:xfrm>
            <a:off x="3055088" y="453173"/>
            <a:ext cx="6081823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CO" sz="2000" b="1" dirty="0"/>
              <a:t>S: Flujo separado 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6FAD7C41-7F1D-476F-93E6-F2E77EADA046}"/>
              </a:ext>
            </a:extLst>
          </p:cNvPr>
          <p:cNvSpPr txBox="1"/>
          <p:nvPr/>
        </p:nvSpPr>
        <p:spPr>
          <a:xfrm>
            <a:off x="896966" y="3521746"/>
            <a:ext cx="20201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200" b="1" dirty="0"/>
              <a:t>Flujo alrededor de placa inclinada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7976138C-5EB1-4B87-8D7C-A2F0F3CB2034}"/>
              </a:ext>
            </a:extLst>
          </p:cNvPr>
          <p:cNvSpPr txBox="1"/>
          <p:nvPr/>
        </p:nvSpPr>
        <p:spPr>
          <a:xfrm>
            <a:off x="3848669" y="3521746"/>
            <a:ext cx="20201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200" b="1" dirty="0"/>
              <a:t>Flujo dentro de un vórtice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052E53B9-3325-4C1E-B945-FC83836AF971}"/>
              </a:ext>
            </a:extLst>
          </p:cNvPr>
          <p:cNvSpPr txBox="1"/>
          <p:nvPr/>
        </p:nvSpPr>
        <p:spPr>
          <a:xfrm>
            <a:off x="6532316" y="3521746"/>
            <a:ext cx="20201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200" b="1" dirty="0"/>
              <a:t>Campo de vorticidad 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9FCF3FA0-8F7C-4C4B-B03E-6FB9DCA8CD12}"/>
              </a:ext>
            </a:extLst>
          </p:cNvPr>
          <p:cNvSpPr txBox="1"/>
          <p:nvPr/>
        </p:nvSpPr>
        <p:spPr>
          <a:xfrm>
            <a:off x="9405882" y="3489241"/>
            <a:ext cx="20201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200" b="1" dirty="0"/>
              <a:t>Cuervas de nivel de vorticidad 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044BD713-654D-43F6-BC0E-1B069CFD40CC}"/>
              </a:ext>
            </a:extLst>
          </p:cNvPr>
          <p:cNvSpPr txBox="1"/>
          <p:nvPr/>
        </p:nvSpPr>
        <p:spPr>
          <a:xfrm>
            <a:off x="3546407" y="6161513"/>
            <a:ext cx="20201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200" b="1" dirty="0"/>
              <a:t>¿Por qué se separa el flujo</a:t>
            </a:r>
            <a:r>
              <a:rPr lang="es-CO" sz="1100" b="1" dirty="0"/>
              <a:t>?</a:t>
            </a:r>
            <a:endParaRPr lang="es-CO" sz="1200" b="1" dirty="0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8D3FEDFE-7C0F-4985-9AFB-6781AC2BA4D5}"/>
              </a:ext>
            </a:extLst>
          </p:cNvPr>
          <p:cNvSpPr txBox="1"/>
          <p:nvPr/>
        </p:nvSpPr>
        <p:spPr>
          <a:xfrm>
            <a:off x="6569568" y="6161513"/>
            <a:ext cx="20201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200" b="1" dirty="0"/>
              <a:t>¿Por qué se separa el flujo</a:t>
            </a:r>
            <a:r>
              <a:rPr lang="es-CO" sz="1100" b="1" dirty="0"/>
              <a:t>?</a:t>
            </a:r>
            <a:endParaRPr lang="es-CO" sz="1200" b="1" dirty="0"/>
          </a:p>
        </p:txBody>
      </p:sp>
      <p:pic>
        <p:nvPicPr>
          <p:cNvPr id="18" name="Gráfico 17">
            <a:hlinkClick r:id="rId10" action="ppaction://hlinkfile"/>
            <a:extLst>
              <a:ext uri="{FF2B5EF4-FFF2-40B4-BE49-F238E27FC236}">
                <a16:creationId xmlns:a16="http://schemas.microsoft.com/office/drawing/2014/main" id="{844F3C36-A3A5-137A-D376-B5AED06FFF1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91878" y="1349461"/>
            <a:ext cx="2908861" cy="2079539"/>
          </a:xfrm>
          <a:prstGeom prst="rect">
            <a:avLst/>
          </a:prstGeom>
        </p:spPr>
      </p:pic>
      <p:pic>
        <p:nvPicPr>
          <p:cNvPr id="20" name="Imagen 19">
            <a:hlinkClick r:id="rId13" action="ppaction://hlinkfile"/>
            <a:extLst>
              <a:ext uri="{FF2B5EF4-FFF2-40B4-BE49-F238E27FC236}">
                <a16:creationId xmlns:a16="http://schemas.microsoft.com/office/drawing/2014/main" id="{F5BFACF6-52E6-2D68-B31F-4B26407E8C6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404389" y="1353222"/>
            <a:ext cx="2940751" cy="2100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8441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hlinkClick r:id="rId2" action="ppaction://hlinkfil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0151" y="1819500"/>
            <a:ext cx="6531694" cy="1581621"/>
          </a:xfrm>
          <a:prstGeom prst="rect">
            <a:avLst/>
          </a:prstGeom>
        </p:spPr>
      </p:pic>
      <p:pic>
        <p:nvPicPr>
          <p:cNvPr id="8" name="Imagen 7">
            <a:hlinkClick r:id="rId4" action="ppaction://hlinkfile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30151" y="4094445"/>
            <a:ext cx="6549644" cy="1679773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B7CD677F-2DB4-413B-AF70-B9D383B38DCC}"/>
              </a:ext>
            </a:extLst>
          </p:cNvPr>
          <p:cNvSpPr txBox="1"/>
          <p:nvPr/>
        </p:nvSpPr>
        <p:spPr>
          <a:xfrm>
            <a:off x="3055086" y="872673"/>
            <a:ext cx="6081823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CO" sz="2000" b="1" dirty="0"/>
              <a:t>LD: Sustentación y Arrastre 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6FAD7C41-7F1D-476F-93E6-F2E77EADA046}"/>
              </a:ext>
            </a:extLst>
          </p:cNvPr>
          <p:cNvSpPr txBox="1"/>
          <p:nvPr/>
        </p:nvSpPr>
        <p:spPr>
          <a:xfrm>
            <a:off x="4770978" y="3431083"/>
            <a:ext cx="26679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200" b="1" dirty="0"/>
              <a:t>Arrastre y sustentación como función del ángulo de ataque.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6FAD7C41-7F1D-476F-93E6-F2E77EADA046}"/>
              </a:ext>
            </a:extLst>
          </p:cNvPr>
          <p:cNvSpPr txBox="1"/>
          <p:nvPr/>
        </p:nvSpPr>
        <p:spPr>
          <a:xfrm>
            <a:off x="4770978" y="5843073"/>
            <a:ext cx="26679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200" b="1" dirty="0"/>
              <a:t>Presión sobre objeto sumergido </a:t>
            </a:r>
          </a:p>
        </p:txBody>
      </p:sp>
    </p:spTree>
    <p:extLst>
      <p:ext uri="{BB962C8B-B14F-4D97-AF65-F5344CB8AC3E}">
        <p14:creationId xmlns:p14="http://schemas.microsoft.com/office/powerpoint/2010/main" val="1092165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hlinkClick r:id="rId2" action="ppaction://hlinkfil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9585" y="2331046"/>
            <a:ext cx="4387771" cy="2514530"/>
          </a:xfrm>
          <a:prstGeom prst="rect">
            <a:avLst/>
          </a:prstGeom>
        </p:spPr>
      </p:pic>
      <p:pic>
        <p:nvPicPr>
          <p:cNvPr id="4" name="Imagen 3">
            <a:hlinkClick r:id="rId4" action="ppaction://hlinkfile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0845" y="2331046"/>
            <a:ext cx="4295358" cy="2514530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B7CD677F-2DB4-413B-AF70-B9D383B38DCC}"/>
              </a:ext>
            </a:extLst>
          </p:cNvPr>
          <p:cNvSpPr txBox="1"/>
          <p:nvPr/>
        </p:nvSpPr>
        <p:spPr>
          <a:xfrm>
            <a:off x="3189044" y="1088793"/>
            <a:ext cx="6081823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CO" sz="2000" b="1" dirty="0"/>
              <a:t>K. Inestabilidad de flujo separado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6FAD7C41-7F1D-476F-93E6-F2E77EADA046}"/>
              </a:ext>
            </a:extLst>
          </p:cNvPr>
          <p:cNvSpPr txBox="1"/>
          <p:nvPr/>
        </p:nvSpPr>
        <p:spPr>
          <a:xfrm>
            <a:off x="2039477" y="4992255"/>
            <a:ext cx="26679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200" b="1" dirty="0"/>
              <a:t>Inestabilidad de flujo separado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6FAD7C41-7F1D-476F-93E6-F2E77EADA046}"/>
              </a:ext>
            </a:extLst>
          </p:cNvPr>
          <p:cNvSpPr txBox="1"/>
          <p:nvPr/>
        </p:nvSpPr>
        <p:spPr>
          <a:xfrm>
            <a:off x="7254530" y="4948843"/>
            <a:ext cx="26679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200" b="1" dirty="0"/>
              <a:t>Fluctuación de sustentación y arrastre </a:t>
            </a:r>
          </a:p>
        </p:txBody>
      </p:sp>
    </p:spTree>
    <p:extLst>
      <p:ext uri="{BB962C8B-B14F-4D97-AF65-F5344CB8AC3E}">
        <p14:creationId xmlns:p14="http://schemas.microsoft.com/office/powerpoint/2010/main" val="6158574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BB20345B-9E45-C840-08D5-689D755B3DAD}"/>
              </a:ext>
            </a:extLst>
          </p:cNvPr>
          <p:cNvSpPr txBox="1"/>
          <p:nvPr/>
        </p:nvSpPr>
        <p:spPr>
          <a:xfrm>
            <a:off x="3236954" y="775732"/>
            <a:ext cx="6081823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CO" sz="2000" b="1" dirty="0" err="1"/>
              <a:t>Cil</a:t>
            </a:r>
            <a:r>
              <a:rPr lang="es-CO" sz="2000" b="1" dirty="0"/>
              <a:t>. Flujo Alrededor de un cilindro</a:t>
            </a:r>
          </a:p>
        </p:txBody>
      </p:sp>
      <p:pic>
        <p:nvPicPr>
          <p:cNvPr id="4" name="Imagen 3">
            <a:hlinkClick r:id="rId2" action="ppaction://hlinkfile"/>
            <a:extLst>
              <a:ext uri="{FF2B5EF4-FFF2-40B4-BE49-F238E27FC236}">
                <a16:creationId xmlns:a16="http://schemas.microsoft.com/office/drawing/2014/main" id="{19A73131-4504-3B13-B37D-7B72C6EC6B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 flipH="1" flipV="1">
            <a:off x="1896533" y="1650710"/>
            <a:ext cx="2667989" cy="1778758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C8BE51CD-AE1A-FD72-9F3A-45BF7402A394}"/>
              </a:ext>
            </a:extLst>
          </p:cNvPr>
          <p:cNvSpPr txBox="1"/>
          <p:nvPr/>
        </p:nvSpPr>
        <p:spPr>
          <a:xfrm>
            <a:off x="1907042" y="3496358"/>
            <a:ext cx="26679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200" b="1" dirty="0"/>
              <a:t>Flujo ideal </a:t>
            </a:r>
          </a:p>
        </p:txBody>
      </p:sp>
      <p:pic>
        <p:nvPicPr>
          <p:cNvPr id="7" name="Imagen 6">
            <a:hlinkClick r:id="rId4" action="ppaction://hlinkfile"/>
            <a:extLst>
              <a:ext uri="{FF2B5EF4-FFF2-40B4-BE49-F238E27FC236}">
                <a16:creationId xmlns:a16="http://schemas.microsoft.com/office/drawing/2014/main" id="{0394F1BA-3D10-24A5-E377-18D1FE5E98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3872" y="1650710"/>
            <a:ext cx="2667990" cy="1780883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E967AF90-30FC-FB4F-19A3-401A95A52E75}"/>
              </a:ext>
            </a:extLst>
          </p:cNvPr>
          <p:cNvSpPr txBox="1"/>
          <p:nvPr/>
        </p:nvSpPr>
        <p:spPr>
          <a:xfrm>
            <a:off x="4954382" y="3482504"/>
            <a:ext cx="26679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200" b="1" dirty="0"/>
              <a:t>Flujo viscoso </a:t>
            </a:r>
          </a:p>
        </p:txBody>
      </p:sp>
      <p:pic>
        <p:nvPicPr>
          <p:cNvPr id="12" name="Imagen 11">
            <a:hlinkClick r:id="rId6" action="ppaction://hlinkfile"/>
            <a:extLst>
              <a:ext uri="{FF2B5EF4-FFF2-40B4-BE49-F238E27FC236}">
                <a16:creationId xmlns:a16="http://schemas.microsoft.com/office/drawing/2014/main" id="{965E025A-4272-884E-F87A-B4E631A6D8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17043" y="1650710"/>
            <a:ext cx="2667990" cy="1780883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F0D4B72A-D059-CC89-CB93-E291FD8CF657}"/>
              </a:ext>
            </a:extLst>
          </p:cNvPr>
          <p:cNvSpPr txBox="1"/>
          <p:nvPr/>
        </p:nvSpPr>
        <p:spPr>
          <a:xfrm>
            <a:off x="8166088" y="3482504"/>
            <a:ext cx="21990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200" b="1" dirty="0"/>
              <a:t>Comparación de flujo ideal y viscoso </a:t>
            </a:r>
          </a:p>
        </p:txBody>
      </p:sp>
      <p:pic>
        <p:nvPicPr>
          <p:cNvPr id="15" name="Imagen 14">
            <a:hlinkClick r:id="rId8" action="ppaction://hlinkfile"/>
            <a:extLst>
              <a:ext uri="{FF2B5EF4-FFF2-40B4-BE49-F238E27FC236}">
                <a16:creationId xmlns:a16="http://schemas.microsoft.com/office/drawing/2014/main" id="{C6CBF589-A5FC-D4E0-CE61-AABA1B27192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81218" y="3945346"/>
            <a:ext cx="2667989" cy="2000367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BD3EF9C7-B7B0-F7EB-A58E-4A1869C1DFB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60860" y="2862709"/>
            <a:ext cx="2670279" cy="323116"/>
          </a:xfrm>
          <a:prstGeom prst="rect">
            <a:avLst/>
          </a:prstGeom>
        </p:spPr>
      </p:pic>
      <p:sp>
        <p:nvSpPr>
          <p:cNvPr id="18" name="CuadroTexto 17">
            <a:extLst>
              <a:ext uri="{FF2B5EF4-FFF2-40B4-BE49-F238E27FC236}">
                <a16:creationId xmlns:a16="http://schemas.microsoft.com/office/drawing/2014/main" id="{4BD7CF21-0FEA-94AB-48BC-776ADAA76C4C}"/>
              </a:ext>
            </a:extLst>
          </p:cNvPr>
          <p:cNvSpPr txBox="1"/>
          <p:nvPr/>
        </p:nvSpPr>
        <p:spPr>
          <a:xfrm>
            <a:off x="1847237" y="6139518"/>
            <a:ext cx="21990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200" b="1" dirty="0"/>
              <a:t>Presiones en flujo ideal y viscoso </a:t>
            </a:r>
          </a:p>
        </p:txBody>
      </p:sp>
      <p:pic>
        <p:nvPicPr>
          <p:cNvPr id="22" name="Gráfico 21">
            <a:hlinkClick r:id="rId11" action="ppaction://hlinkfile"/>
            <a:extLst>
              <a:ext uri="{FF2B5EF4-FFF2-40B4-BE49-F238E27FC236}">
                <a16:creationId xmlns:a16="http://schemas.microsoft.com/office/drawing/2014/main" id="{AE6EFE58-9909-A07C-75F5-37454C01A82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061053" y="3009803"/>
            <a:ext cx="3676888" cy="3676888"/>
          </a:xfrm>
          <a:prstGeom prst="rect">
            <a:avLst/>
          </a:prstGeom>
        </p:spPr>
      </p:pic>
      <p:pic>
        <p:nvPicPr>
          <p:cNvPr id="24" name="Imagen 23">
            <a:hlinkClick r:id="rId14" action="ppaction://hlinkfile"/>
            <a:extLst>
              <a:ext uri="{FF2B5EF4-FFF2-40B4-BE49-F238E27FC236}">
                <a16:creationId xmlns:a16="http://schemas.microsoft.com/office/drawing/2014/main" id="{BA696AE1-0102-E772-5A89-E067530E015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680411" y="3944169"/>
            <a:ext cx="2972814" cy="1984353"/>
          </a:xfrm>
          <a:prstGeom prst="rect">
            <a:avLst/>
          </a:prstGeom>
        </p:spPr>
      </p:pic>
      <p:sp>
        <p:nvSpPr>
          <p:cNvPr id="25" name="CuadroTexto 24">
            <a:extLst>
              <a:ext uri="{FF2B5EF4-FFF2-40B4-BE49-F238E27FC236}">
                <a16:creationId xmlns:a16="http://schemas.microsoft.com/office/drawing/2014/main" id="{7A5DCF2D-9A94-F176-9F55-4B5D57717F1F}"/>
              </a:ext>
            </a:extLst>
          </p:cNvPr>
          <p:cNvSpPr txBox="1"/>
          <p:nvPr/>
        </p:nvSpPr>
        <p:spPr>
          <a:xfrm>
            <a:off x="4799985" y="6139518"/>
            <a:ext cx="21990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200" b="1" dirty="0"/>
              <a:t>Presión sobre la superficie </a:t>
            </a: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75994F7A-53F3-8436-3CBD-91534A521CC1}"/>
              </a:ext>
            </a:extLst>
          </p:cNvPr>
          <p:cNvSpPr txBox="1"/>
          <p:nvPr/>
        </p:nvSpPr>
        <p:spPr>
          <a:xfrm>
            <a:off x="8012302" y="6095211"/>
            <a:ext cx="21990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200" b="1" dirty="0"/>
              <a:t>Velocidad y vorticidad </a:t>
            </a:r>
          </a:p>
        </p:txBody>
      </p:sp>
    </p:spTree>
    <p:extLst>
      <p:ext uri="{BB962C8B-B14F-4D97-AF65-F5344CB8AC3E}">
        <p14:creationId xmlns:p14="http://schemas.microsoft.com/office/powerpoint/2010/main" val="5078641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28588</TotalTime>
  <Words>450</Words>
  <Application>Microsoft Office PowerPoint</Application>
  <PresentationFormat>Panorámica</PresentationFormat>
  <Paragraphs>69</Paragraphs>
  <Slides>10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Jose Rafael Toro Gomez</dc:creator>
  <cp:lastModifiedBy>Jose Rafael Toro Gomez</cp:lastModifiedBy>
  <cp:revision>39</cp:revision>
  <dcterms:created xsi:type="dcterms:W3CDTF">2023-03-27T16:57:49Z</dcterms:created>
  <dcterms:modified xsi:type="dcterms:W3CDTF">2023-10-27T15:20:50Z</dcterms:modified>
</cp:coreProperties>
</file>